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4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6" r:id="rId26"/>
    <p:sldId id="301" r:id="rId27"/>
    <p:sldId id="283" r:id="rId28"/>
    <p:sldId id="284" r:id="rId29"/>
    <p:sldId id="297" r:id="rId30"/>
    <p:sldId id="295" r:id="rId31"/>
    <p:sldId id="293" r:id="rId32"/>
    <p:sldId id="279" r:id="rId33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9" autoAdjust="0"/>
    <p:restoredTop sz="89457" autoAdjust="0"/>
  </p:normalViewPr>
  <p:slideViewPr>
    <p:cSldViewPr>
      <p:cViewPr>
        <p:scale>
          <a:sx n="53" d="100"/>
          <a:sy n="53" d="100"/>
        </p:scale>
        <p:origin x="-96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23231968716056339"/>
          <c:y val="2.39464133614783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1"/>
          <c:y val="0.14493385370162262"/>
          <c:w val="0.87022965636156391"/>
          <c:h val="0.681455305607947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010496"/>
        <c:axId val="84012416"/>
      </c:barChart>
      <c:catAx>
        <c:axId val="8401049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Interval</a:t>
                </a:r>
              </a:p>
            </c:rich>
          </c:tx>
          <c:layout>
            <c:manualLayout>
              <c:xMode val="edge"/>
              <c:yMode val="edge"/>
              <c:x val="0.48708086612965867"/>
              <c:y val="0.9158821969516615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8401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012416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Frequency</a:t>
                </a:r>
              </a:p>
            </c:rich>
          </c:tx>
          <c:layout>
            <c:manualLayout>
              <c:xMode val="edge"/>
              <c:yMode val="edge"/>
              <c:x val="1.8597107208473622E-2"/>
              <c:y val="0.4019295475105940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8401049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200"/>
              <a:t> THM 348 Letter Grade Distribution</a:t>
            </a:r>
          </a:p>
        </c:rich>
      </c:tx>
      <c:layout>
        <c:manualLayout>
          <c:xMode val="edge"/>
          <c:yMode val="edge"/>
          <c:x val="0.17550954986482983"/>
          <c:y val="4.761243459721406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881977204281653"/>
          <c:y val="0.15619333929848606"/>
          <c:w val="0.81545850052089397"/>
          <c:h val="0.674873940757405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7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189120"/>
        <c:axId val="36209792"/>
        <c:axId val="0"/>
      </c:bar3DChart>
      <c:catAx>
        <c:axId val="3518912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2492963744769097"/>
              <c:y val="0.870436518958210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620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2097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2.4321834610969154E-2"/>
              <c:y val="0.3681584982620978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3518912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246209358380469"/>
          <c:y val="0.16767829550426533"/>
          <c:w val="0.78228155808774869"/>
          <c:h val="0.47058752665575199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Artan</c:v>
                </c:pt>
                <c:pt idx="1">
                  <c:v>Avşar</c:v>
                </c:pt>
                <c:pt idx="2">
                  <c:v>Aydın</c:v>
                </c:pt>
                <c:pt idx="3">
                  <c:v>Başaran</c:v>
                </c:pt>
                <c:pt idx="4">
                  <c:v>Engiz</c:v>
                </c:pt>
                <c:pt idx="5">
                  <c:v>Hamurkaroğlu</c:v>
                </c:pt>
                <c:pt idx="6">
                  <c:v>Kansu</c:v>
                </c:pt>
                <c:pt idx="7">
                  <c:v>Karadede</c:v>
                </c:pt>
                <c:pt idx="8">
                  <c:v>Lee</c:v>
                </c:pt>
                <c:pt idx="9">
                  <c:v>Taştekin</c:v>
                </c:pt>
                <c:pt idx="10">
                  <c:v>Uludağ</c:v>
                </c:pt>
              </c:strCache>
            </c:strRef>
          </c:cat>
          <c:val>
            <c:numRef>
              <c:f>Midterm!$E$4:$E$14</c:f>
              <c:numCache>
                <c:formatCode>0.00</c:formatCode>
                <c:ptCount val="11"/>
                <c:pt idx="0">
                  <c:v>60</c:v>
                </c:pt>
                <c:pt idx="1">
                  <c:v>15</c:v>
                </c:pt>
                <c:pt idx="2">
                  <c:v>62.5</c:v>
                </c:pt>
                <c:pt idx="3">
                  <c:v>22.5</c:v>
                </c:pt>
                <c:pt idx="4">
                  <c:v>10</c:v>
                </c:pt>
                <c:pt idx="5">
                  <c:v>42.5</c:v>
                </c:pt>
                <c:pt idx="6">
                  <c:v>25</c:v>
                </c:pt>
                <c:pt idx="7">
                  <c:v>22.5</c:v>
                </c:pt>
                <c:pt idx="8">
                  <c:v>85</c:v>
                </c:pt>
                <c:pt idx="9">
                  <c:v>50</c:v>
                </c:pt>
                <c:pt idx="10">
                  <c:v>27.500000000000004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Artan</c:v>
                </c:pt>
                <c:pt idx="1">
                  <c:v>Avşar</c:v>
                </c:pt>
                <c:pt idx="2">
                  <c:v>Aydın</c:v>
                </c:pt>
                <c:pt idx="3">
                  <c:v>Başaran</c:v>
                </c:pt>
                <c:pt idx="4">
                  <c:v>Engiz</c:v>
                </c:pt>
                <c:pt idx="5">
                  <c:v>Hamurkaroğlu</c:v>
                </c:pt>
                <c:pt idx="6">
                  <c:v>Kansu</c:v>
                </c:pt>
                <c:pt idx="7">
                  <c:v>Karadede</c:v>
                </c:pt>
                <c:pt idx="8">
                  <c:v>Lee</c:v>
                </c:pt>
                <c:pt idx="9">
                  <c:v>Taştekin</c:v>
                </c:pt>
                <c:pt idx="10">
                  <c:v>Uludağ</c:v>
                </c:pt>
              </c:strCache>
            </c:strRef>
          </c:cat>
          <c:val>
            <c:numRef>
              <c:f>Midterm!$I$4:$I$14</c:f>
              <c:numCache>
                <c:formatCode>0.00</c:formatCode>
                <c:ptCount val="11"/>
                <c:pt idx="0">
                  <c:v>68.750000000000014</c:v>
                </c:pt>
                <c:pt idx="1">
                  <c:v>96.875000000000028</c:v>
                </c:pt>
                <c:pt idx="2">
                  <c:v>100</c:v>
                </c:pt>
                <c:pt idx="3">
                  <c:v>78.125000000000014</c:v>
                </c:pt>
                <c:pt idx="4">
                  <c:v>100</c:v>
                </c:pt>
                <c:pt idx="5">
                  <c:v>68.750000000000014</c:v>
                </c:pt>
                <c:pt idx="6">
                  <c:v>87.500000000000014</c:v>
                </c:pt>
                <c:pt idx="7">
                  <c:v>87.500000000000014</c:v>
                </c:pt>
                <c:pt idx="8">
                  <c:v>87.500000000000014</c:v>
                </c:pt>
                <c:pt idx="9">
                  <c:v>100</c:v>
                </c:pt>
                <c:pt idx="10">
                  <c:v>84.375000000000014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36198656"/>
        <c:axId val="36204928"/>
      </c:lineChart>
      <c:catAx>
        <c:axId val="36198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87674799418422"/>
              <c:y val="0.8682368846170899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6204928"/>
        <c:crosses val="autoZero"/>
        <c:auto val="1"/>
        <c:lblAlgn val="ctr"/>
        <c:lblOffset val="100"/>
        <c:noMultiLvlLbl val="0"/>
      </c:catAx>
      <c:valAx>
        <c:axId val="36204928"/>
        <c:scaling>
          <c:orientation val="minMax"/>
          <c:max val="1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6785429638252752E-2"/>
              <c:y val="0.3126253520985365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619865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5525943977239249"/>
          <c:y val="0.37235180489453568"/>
          <c:w val="0.39956876772146094"/>
          <c:h val="4.7035580445492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001412607047333"/>
          <c:y val="0.11672370215910702"/>
          <c:w val="0.80829265067885014"/>
          <c:h val="0.66188774597938216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Work'!$J$8:$J$11</c:f>
              <c:numCache>
                <c:formatCode>0.00%</c:formatCode>
                <c:ptCount val="4"/>
                <c:pt idx="0">
                  <c:v>0.57999999999999996</c:v>
                </c:pt>
                <c:pt idx="1">
                  <c:v>0.89</c:v>
                </c:pt>
                <c:pt idx="2">
                  <c:v>0.77</c:v>
                </c:pt>
                <c:pt idx="3">
                  <c:v>0.79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Work'!$K$8:$K$11</c:f>
              <c:numCache>
                <c:formatCode>0.00%</c:formatCode>
                <c:ptCount val="4"/>
                <c:pt idx="0">
                  <c:v>0.83399999999999996</c:v>
                </c:pt>
                <c:pt idx="1">
                  <c:v>0.93422222222222218</c:v>
                </c:pt>
                <c:pt idx="2">
                  <c:v>0.48888888888888887</c:v>
                </c:pt>
                <c:pt idx="3">
                  <c:v>0.80199999999999994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Work'!$L$8:$L$11</c:f>
              <c:numCache>
                <c:formatCode>0.00%</c:formatCode>
                <c:ptCount val="4"/>
                <c:pt idx="0">
                  <c:v>0.67</c:v>
                </c:pt>
                <c:pt idx="1">
                  <c:v>0.9</c:v>
                </c:pt>
                <c:pt idx="2">
                  <c:v>0.42499999999999999</c:v>
                </c:pt>
                <c:pt idx="3">
                  <c:v>0.9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Work'!$M$8:$M$11</c:f>
              <c:numCache>
                <c:formatCode>0.00%</c:formatCode>
                <c:ptCount val="4"/>
                <c:pt idx="0">
                  <c:v>6.25E-2</c:v>
                </c:pt>
                <c:pt idx="1">
                  <c:v>0.83333333333333337</c:v>
                </c:pt>
                <c:pt idx="2">
                  <c:v>0.375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080"/>
        <c:axId val="35186176"/>
      </c:lineChart>
      <c:catAx>
        <c:axId val="351340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4434619752993474"/>
              <c:y val="0.8552300083188588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5186176"/>
        <c:crosses val="autoZero"/>
        <c:auto val="1"/>
        <c:lblAlgn val="ctr"/>
        <c:lblOffset val="100"/>
        <c:noMultiLvlLbl val="0"/>
      </c:catAx>
      <c:valAx>
        <c:axId val="35186176"/>
        <c:scaling>
          <c:orientation val="minMax"/>
          <c:max val="0.9500000000000000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5134080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tr-T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00721784776904"/>
          <c:y val="0.10226851851851854"/>
          <c:w val="0.40287467191601051"/>
          <c:h val="0.6714577865266842"/>
        </c:manualLayout>
      </c:layout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Midterm!$B$107:$B$111</c:f>
              <c:strCache>
                <c:ptCount val="5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&gt;= 60</c:v>
                </c:pt>
              </c:strCache>
            </c:strRef>
          </c:cat>
          <c:val>
            <c:numRef>
              <c:f>Midterm!$D$107:$D$111</c:f>
              <c:numCache>
                <c:formatCode>0.00%</c:formatCode>
                <c:ptCount val="5"/>
                <c:pt idx="0">
                  <c:v>0</c:v>
                </c:pt>
                <c:pt idx="1">
                  <c:v>0.81818181818181823</c:v>
                </c:pt>
                <c:pt idx="2">
                  <c:v>0.18181818181818182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40541997859E-2"/>
          <c:y val="0.83132376100046312"/>
          <c:w val="0.89999991891600428"/>
          <c:h val="0.151029180176007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C0C0C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27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6EC41BE-8709-447A-A118-B0E090B41794}" type="slidenum">
              <a:rPr lang="tr-TR" altLang="tr-TR" smtClean="0">
                <a:latin typeface="Arial" panose="020B0604020202020204" pitchFamily="34" charset="0"/>
              </a:rPr>
              <a:pPr/>
              <a:t>30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6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10E6521-D5D4-4F28-8A48-EB704E9E5E01}" type="slidenum">
              <a:rPr lang="tr-TR" altLang="tr-TR" smtClean="0">
                <a:latin typeface="Arial" panose="020B0604020202020204" pitchFamily="34" charset="0"/>
              </a:rPr>
              <a:pPr/>
              <a:t>31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8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18/11/2019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chart" Target="../charts/chart5.x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7.xls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 smtClean="0"/>
              <a:t>21</a:t>
            </a:r>
            <a:r>
              <a:rPr lang="en-AU" altLang="tr-TR" sz="1400" dirty="0" smtClean="0"/>
              <a:t>/</a:t>
            </a:r>
            <a:r>
              <a:rPr lang="en-US" altLang="tr-TR" sz="1400" dirty="0" smtClean="0"/>
              <a:t>11</a:t>
            </a:r>
            <a:r>
              <a:rPr lang="tr-TR" altLang="tr-TR" sz="1400" dirty="0" smtClean="0"/>
              <a:t>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471769"/>
              </p:ext>
            </p:extLst>
          </p:nvPr>
        </p:nvGraphicFramePr>
        <p:xfrm>
          <a:off x="107950" y="188913"/>
          <a:ext cx="8778875" cy="604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Worksheet" r:id="rId3" imgW="8496169" imgH="3609885" progId="Excel.Sheet.8">
                  <p:embed/>
                </p:oleObj>
              </mc:Choice>
              <mc:Fallback>
                <p:oleObj name="Worksheet" r:id="rId3" imgW="8496169" imgH="3609885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88913"/>
                        <a:ext cx="8778875" cy="6048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239152991"/>
              </p:ext>
            </p:extLst>
          </p:nvPr>
        </p:nvGraphicFramePr>
        <p:xfrm>
          <a:off x="400050" y="2501900"/>
          <a:ext cx="8343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Worksheet" r:id="rId3" imgW="4048149" imgH="628650" progId="Excel.Sheet.8">
                  <p:embed/>
                </p:oleObj>
              </mc:Choice>
              <mc:Fallback>
                <p:oleObj name="Worksheet" r:id="rId3" imgW="4048149" imgH="62865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501900"/>
                        <a:ext cx="8343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3691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278719"/>
              </p:ext>
            </p:extLst>
          </p:nvPr>
        </p:nvGraphicFramePr>
        <p:xfrm>
          <a:off x="250825" y="266700"/>
          <a:ext cx="864165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Worksheet" r:id="rId4" imgW="6000761" imgH="3724185" progId="Excel.Sheet.8">
                  <p:embed/>
                </p:oleObj>
              </mc:Choice>
              <mc:Fallback>
                <p:oleObj name="Worksheet" r:id="rId4" imgW="6000761" imgH="3724185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165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944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755340"/>
              </p:ext>
            </p:extLst>
          </p:nvPr>
        </p:nvGraphicFramePr>
        <p:xfrm>
          <a:off x="179512" y="260648"/>
          <a:ext cx="871296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657388"/>
              </p:ext>
            </p:extLst>
          </p:nvPr>
        </p:nvGraphicFramePr>
        <p:xfrm>
          <a:off x="251520" y="260648"/>
          <a:ext cx="864096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662893"/>
              </p:ext>
            </p:extLst>
          </p:nvPr>
        </p:nvGraphicFramePr>
        <p:xfrm>
          <a:off x="539552" y="260647"/>
          <a:ext cx="8280920" cy="597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AE5-0EB2-4A35-AFA9-AC791858CBE6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020837"/>
              </p:ext>
            </p:extLst>
          </p:nvPr>
        </p:nvGraphicFramePr>
        <p:xfrm>
          <a:off x="250825" y="260350"/>
          <a:ext cx="8713788" cy="604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3" name="Worksheet" r:id="rId3" imgW="6267431" imgH="4495710" progId="Excel.Sheet.12">
                  <p:embed/>
                </p:oleObj>
              </mc:Choice>
              <mc:Fallback>
                <p:oleObj name="Worksheet" r:id="rId3" imgW="6267431" imgH="4495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260350"/>
                        <a:ext cx="8713788" cy="6048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188790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5" name="Worksheet" r:id="rId4" imgW="4610130" imgH="1162140" progId="Excel.Sheet.8">
                  <p:embed/>
                </p:oleObj>
              </mc:Choice>
              <mc:Fallback>
                <p:oleObj name="Worksheet" r:id="rId4" imgW="4610130" imgH="116214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477115"/>
              </p:ext>
            </p:extLst>
          </p:nvPr>
        </p:nvGraphicFramePr>
        <p:xfrm>
          <a:off x="179512" y="332656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069167"/>
              </p:ext>
            </p:extLst>
          </p:nvPr>
        </p:nvGraphicFramePr>
        <p:xfrm>
          <a:off x="255588" y="692150"/>
          <a:ext cx="8650287" cy="554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7" name="Worksheet" r:id="rId3" imgW="5676811" imgH="3829050" progId="Excel.Sheet.8">
                  <p:embed/>
                </p:oleObj>
              </mc:Choice>
              <mc:Fallback>
                <p:oleObj name="Worksheet" r:id="rId3" imgW="5676811" imgH="382905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92150"/>
                        <a:ext cx="8650287" cy="554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420687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vs. Exam Grades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DC0ADF-F979-4746-8FA5-CF444597609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tr-TR" sz="1400" smtClean="0"/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266864"/>
              </p:ext>
            </p:extLst>
          </p:nvPr>
        </p:nvGraphicFramePr>
        <p:xfrm>
          <a:off x="250824" y="523874"/>
          <a:ext cx="8713663" cy="5785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1" name="Worksheet" r:id="rId4" imgW="5867290" imgH="2895510" progId="Excel.Sheet.8">
                  <p:embed/>
                </p:oleObj>
              </mc:Choice>
              <mc:Fallback>
                <p:oleObj name="Worksheet" r:id="rId4" imgW="5867290" imgH="289551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" y="523874"/>
                        <a:ext cx="8713663" cy="5785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94B05E-9319-4064-A268-2C3FD0E92A67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tr-TR" altLang="tr-TR" sz="1400" smtClean="0"/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5574"/>
              </p:ext>
            </p:extLst>
          </p:nvPr>
        </p:nvGraphicFramePr>
        <p:xfrm>
          <a:off x="539750" y="692150"/>
          <a:ext cx="3744218" cy="4825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9" name="Worksheet" r:id="rId4" imgW="2933640" imgH="1619410" progId="Excel.Sheet.8">
                  <p:embed/>
                </p:oleObj>
              </mc:Choice>
              <mc:Fallback>
                <p:oleObj name="Worksheet" r:id="rId4" imgW="2933640" imgH="161941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92150"/>
                        <a:ext cx="3744218" cy="4825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136273"/>
              </p:ext>
            </p:extLst>
          </p:nvPr>
        </p:nvGraphicFramePr>
        <p:xfrm>
          <a:off x="5220072" y="692696"/>
          <a:ext cx="33123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2352</TotalTime>
  <Words>938</Words>
  <Application>Microsoft Office PowerPoint</Application>
  <PresentationFormat>On-screen Show (4:3)</PresentationFormat>
  <Paragraphs>286</Paragraphs>
  <Slides>32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Balloons</vt:lpstr>
      <vt:lpstr>Microsoft Excel 97-2003 Worksheet</vt:lpstr>
      <vt:lpstr>Microsoft Excel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Time Spent by Students vs.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fatma</cp:lastModifiedBy>
  <cp:revision>159</cp:revision>
  <dcterms:created xsi:type="dcterms:W3CDTF">2009-11-08T07:48:00Z</dcterms:created>
  <dcterms:modified xsi:type="dcterms:W3CDTF">2019-11-18T15:56:44Z</dcterms:modified>
</cp:coreProperties>
</file>